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74" r:id="rId4"/>
    <p:sldId id="257" r:id="rId5"/>
    <p:sldId id="260" r:id="rId6"/>
    <p:sldId id="258" r:id="rId7"/>
    <p:sldId id="261" r:id="rId8"/>
    <p:sldId id="263" r:id="rId9"/>
    <p:sldId id="265" r:id="rId10"/>
    <p:sldId id="266" r:id="rId11"/>
    <p:sldId id="267" r:id="rId12"/>
    <p:sldId id="270" r:id="rId13"/>
    <p:sldId id="268" r:id="rId14"/>
    <p:sldId id="271" r:id="rId15"/>
    <p:sldId id="272" r:id="rId16"/>
    <p:sldId id="273" r:id="rId17"/>
    <p:sldId id="269" r:id="rId18"/>
    <p:sldId id="264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D5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274" y="21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72993-25DC-4CBB-9B64-9EC6C4B040CD}" type="datetimeFigureOut">
              <a:rPr lang="ru-RU"/>
              <a:pPr>
                <a:defRPr/>
              </a:pPr>
              <a:t>23.02.2017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4C1D3-6545-4DBE-BEC2-14EBB32E59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CAAC9-7D18-4084-9023-587ECCB933E9}" type="datetimeFigureOut">
              <a:rPr lang="ru-RU"/>
              <a:pPr>
                <a:defRPr/>
              </a:pPr>
              <a:t>23.02.2017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EB0B8-A612-4C9E-989D-34C3B2F9D3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C52A4-ABEA-4B23-B29C-0B4FF844D1C5}" type="datetimeFigureOut">
              <a:rPr lang="ru-RU"/>
              <a:pPr>
                <a:defRPr/>
              </a:pPr>
              <a:t>23.02.2017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2F0AB-76C3-4EF7-9859-7B0DFC3176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8FC07-1BDE-426B-A837-5BB64B446E4B}" type="datetimeFigureOut">
              <a:rPr lang="ru-RU"/>
              <a:pPr>
                <a:defRPr/>
              </a:pPr>
              <a:t>23.02.2017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7CBA1-7BA3-40B3-B434-5413898922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42B77-3E01-43FB-920B-61E8B8B751CC}" type="datetimeFigureOut">
              <a:rPr lang="ru-RU"/>
              <a:pPr>
                <a:defRPr/>
              </a:pPr>
              <a:t>23.02.2017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06C51-0ACB-459C-B325-FC6D54D7DA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49B64-984C-4732-916C-AA260FE0FC50}" type="datetimeFigureOut">
              <a:rPr lang="ru-RU"/>
              <a:pPr>
                <a:defRPr/>
              </a:pPr>
              <a:t>23.02.2017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57E31A-DF5F-4DA8-8D93-8356080E0A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3F49B-D7AD-4715-A4DB-F23AAE23AAE3}" type="datetimeFigureOut">
              <a:rPr lang="ru-RU"/>
              <a:pPr>
                <a:defRPr/>
              </a:pPr>
              <a:t>23.02.2017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00216-13F7-4696-AC88-5DC33329CB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24AC8-B252-48E9-8E5C-CEB9C752B195}" type="datetimeFigureOut">
              <a:rPr lang="ru-RU"/>
              <a:pPr>
                <a:defRPr/>
              </a:pPr>
              <a:t>23.02.2017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3BBDA-3C4C-4997-BB41-A313796CB6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88BF8-4C5B-4B72-AD94-973D90271C8D}" type="datetimeFigureOut">
              <a:rPr lang="ru-RU"/>
              <a:pPr>
                <a:defRPr/>
              </a:pPr>
              <a:t>23.02.2017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2EEF1-B27B-4824-AEFB-8C9BA619CF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BE0CA-B80E-4153-84E2-5160B08F12D3}" type="datetimeFigureOut">
              <a:rPr lang="ru-RU"/>
              <a:pPr>
                <a:defRPr/>
              </a:pPr>
              <a:t>23.02.2017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259EB-FBEB-478B-944E-516F305E6E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4CF98-1F6F-48C9-BAA5-3403E7283810}" type="datetimeFigureOut">
              <a:rPr lang="ru-RU"/>
              <a:pPr>
                <a:defRPr/>
              </a:pPr>
              <a:t>23.02.2017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77397-F431-412E-BBD5-8777CD77B6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6A70A0D-497D-4D26-8664-A317B2E76F12}" type="datetimeFigureOut">
              <a:rPr lang="ru-RU"/>
              <a:pPr>
                <a:defRPr/>
              </a:pPr>
              <a:t>23.02.2017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12618C3-A5D4-42F2-92AC-DF24E4C7AD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10" Type="http://schemas.openxmlformats.org/officeDocument/2006/relationships/image" Target="../media/image46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C:\Users\Началка\Desktop\knigi-chtenie-shablo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00125" y="1214438"/>
            <a:ext cx="7143750" cy="83026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>
                <a:latin typeface="Monotype Corsiva" pitchFamily="66" charset="0"/>
                <a:cs typeface="+mn-cs"/>
              </a:rPr>
              <a:t>СОЦИАЛЬНЫЙ ПРОЕКТ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14500" y="2786063"/>
            <a:ext cx="5715000" cy="157003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>
                <a:latin typeface="Monotype Corsiva" pitchFamily="66" charset="0"/>
                <a:cs typeface="+mn-cs"/>
              </a:rPr>
              <a:t>«Территория мудрой тишины»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2844" y="142852"/>
            <a:ext cx="8786874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МБОУ СОШ №3 имени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Тази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Гиззата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 г.Агрыз  Республики Татарстан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C:\Users\Началка\Desktop\shablon-knigi-prevyu-2.png"/>
          <p:cNvPicPr>
            <a:picLocks noChangeAspect="1" noChangeArrowheads="1"/>
          </p:cNvPicPr>
          <p:nvPr/>
        </p:nvPicPr>
        <p:blipFill>
          <a:blip r:embed="rId2"/>
          <a:srcRect b="417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2531" name="Rectangle 2"/>
          <p:cNvSpPr>
            <a:spLocks noChangeArrowheads="1"/>
          </p:cNvSpPr>
          <p:nvPr/>
        </p:nvSpPr>
        <p:spPr bwMode="auto">
          <a:xfrm>
            <a:off x="2000250" y="1571625"/>
            <a:ext cx="51117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>
                <a:latin typeface="Times New Roman" pitchFamily="18" charset="0"/>
                <a:cs typeface="Times New Roman" pitchFamily="18" charset="0"/>
              </a:rPr>
              <a:t>     Экскурсия в мир библиотек. Посещение детской библиотеки.</a:t>
            </a:r>
            <a:endParaRPr lang="ru-RU"/>
          </a:p>
        </p:txBody>
      </p:sp>
      <p:pic>
        <p:nvPicPr>
          <p:cNvPr id="22532" name="Picture 3" descr="20151023_14244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2000250"/>
            <a:ext cx="4083050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4" descr="DSC_014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5" y="2000250"/>
            <a:ext cx="4619625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355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3555" name="Picture 2" descr="C:\Users\Началка\Desktop\shablon-knigi-prevyu-2.png"/>
          <p:cNvPicPr>
            <a:picLocks noChangeAspect="1" noChangeArrowheads="1"/>
          </p:cNvPicPr>
          <p:nvPr/>
        </p:nvPicPr>
        <p:blipFill>
          <a:blip r:embed="rId2"/>
          <a:srcRect b="417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Rectangle 1"/>
          <p:cNvSpPr>
            <a:spLocks noChangeArrowheads="1"/>
          </p:cNvSpPr>
          <p:nvPr/>
        </p:nvSpPr>
        <p:spPr bwMode="auto">
          <a:xfrm>
            <a:off x="428625" y="1643063"/>
            <a:ext cx="41433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>
                <a:latin typeface="Times New Roman" pitchFamily="18" charset="0"/>
                <a:cs typeface="Times New Roman" pitchFamily="18" charset="0"/>
              </a:rPr>
              <a:t>Экскурсия в школьную библиотеку</a:t>
            </a:r>
            <a:endParaRPr lang="ru-RU"/>
          </a:p>
        </p:txBody>
      </p:sp>
      <p:pic>
        <p:nvPicPr>
          <p:cNvPr id="23557" name="Picture 2" descr="IMG_820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2071688"/>
            <a:ext cx="215900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3" descr="IMG_82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25" y="2071688"/>
            <a:ext cx="2114550" cy="158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9" name="Rectangle 4"/>
          <p:cNvSpPr>
            <a:spLocks noChangeArrowheads="1"/>
          </p:cNvSpPr>
          <p:nvPr/>
        </p:nvSpPr>
        <p:spPr bwMode="auto">
          <a:xfrm>
            <a:off x="5214938" y="1643063"/>
            <a:ext cx="36433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>
                <a:latin typeface="Times New Roman" pitchFamily="18" charset="0"/>
                <a:cs typeface="Times New Roman" pitchFamily="18" charset="0"/>
              </a:rPr>
              <a:t>Посвящение в читатели</a:t>
            </a:r>
            <a:endParaRPr lang="ru-RU"/>
          </a:p>
        </p:txBody>
      </p:sp>
      <p:pic>
        <p:nvPicPr>
          <p:cNvPr id="23560" name="Picture 5" descr="DSC_498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50" y="2000250"/>
            <a:ext cx="1146175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1" name="Picture 6" descr="IMG_20160415_09430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15188" y="2000250"/>
            <a:ext cx="1289050" cy="171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2" name="Rectangle 7"/>
          <p:cNvSpPr>
            <a:spLocks noChangeArrowheads="1"/>
          </p:cNvSpPr>
          <p:nvPr/>
        </p:nvSpPr>
        <p:spPr bwMode="auto">
          <a:xfrm>
            <a:off x="2071688" y="3857625"/>
            <a:ext cx="52149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>
                <a:latin typeface="Times New Roman" pitchFamily="18" charset="0"/>
                <a:cs typeface="Times New Roman" pitchFamily="18" charset="0"/>
              </a:rPr>
              <a:t>Привлечение родителей к чтению</a:t>
            </a:r>
            <a:endParaRPr lang="ru-RU"/>
          </a:p>
        </p:txBody>
      </p:sp>
      <p:pic>
        <p:nvPicPr>
          <p:cNvPr id="23563" name="Picture 8" descr="IMG_20160317_1654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1500" y="4357688"/>
            <a:ext cx="2424113" cy="181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4" name="Picture 9" descr="IMG_20161116_08210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786188" y="4357688"/>
            <a:ext cx="13652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5" name="Picture 10" descr="IMG_20161116_08275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786438" y="4357688"/>
            <a:ext cx="2378075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Началка\Desktop\shablon-knigi-prevyu-2.png"/>
          <p:cNvPicPr>
            <a:picLocks noChangeAspect="1" noChangeArrowheads="1"/>
          </p:cNvPicPr>
          <p:nvPr/>
        </p:nvPicPr>
        <p:blipFill>
          <a:blip r:embed="rId2"/>
          <a:srcRect b="417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Началка\Desktop\инициатива\IMG_82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928802"/>
            <a:ext cx="2952770" cy="2214578"/>
          </a:xfrm>
          <a:prstGeom prst="rect">
            <a:avLst/>
          </a:prstGeom>
          <a:noFill/>
        </p:spPr>
      </p:pic>
      <p:pic>
        <p:nvPicPr>
          <p:cNvPr id="1027" name="Picture 3" descr="C:\Users\Началка\Desktop\инициатива\IMG_83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1928802"/>
            <a:ext cx="2920992" cy="2190744"/>
          </a:xfrm>
          <a:prstGeom prst="rect">
            <a:avLst/>
          </a:prstGeom>
          <a:noFill/>
        </p:spPr>
      </p:pic>
      <p:pic>
        <p:nvPicPr>
          <p:cNvPr id="1028" name="Picture 4" descr="C:\Users\Началка\Desktop\инициатива\IMG_829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43042" y="4357695"/>
            <a:ext cx="2857520" cy="2143139"/>
          </a:xfrm>
          <a:prstGeom prst="rect">
            <a:avLst/>
          </a:prstGeom>
          <a:noFill/>
        </p:spPr>
      </p:pic>
      <p:pic>
        <p:nvPicPr>
          <p:cNvPr id="1029" name="Picture 5" descr="C:\Users\Началка\Desktop\инициатива\IMG_83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9189" y="4357694"/>
            <a:ext cx="2857519" cy="214314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000364" y="1428736"/>
            <a:ext cx="3141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Конкурс «Древо моей семьи»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457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4579" name="Picture 2" descr="C:\Users\Началка\Desktop\shablon-knigi-prevyu-2.png"/>
          <p:cNvPicPr>
            <a:picLocks noChangeAspect="1" noChangeArrowheads="1"/>
          </p:cNvPicPr>
          <p:nvPr/>
        </p:nvPicPr>
        <p:blipFill>
          <a:blip r:embed="rId2"/>
          <a:srcRect b="417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Rectangle 2"/>
          <p:cNvSpPr>
            <a:spLocks noChangeArrowheads="1"/>
          </p:cNvSpPr>
          <p:nvPr/>
        </p:nvSpPr>
        <p:spPr bwMode="auto">
          <a:xfrm>
            <a:off x="1857375" y="1500188"/>
            <a:ext cx="55721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>
                <a:latin typeface="Times New Roman" pitchFamily="18" charset="0"/>
                <a:cs typeface="Times New Roman" pitchFamily="18" charset="0"/>
              </a:rPr>
              <a:t>Акция «Книжная больница»</a:t>
            </a:r>
            <a:endParaRPr lang="ru-RU"/>
          </a:p>
        </p:txBody>
      </p:sp>
      <p:pic>
        <p:nvPicPr>
          <p:cNvPr id="24581" name="Picture 1" descr="IMG_826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1989138"/>
            <a:ext cx="3167062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2" name="Rectangle 3"/>
          <p:cNvSpPr>
            <a:spLocks noChangeArrowheads="1"/>
          </p:cNvSpPr>
          <p:nvPr/>
        </p:nvSpPr>
        <p:spPr bwMode="auto">
          <a:xfrm>
            <a:off x="0" y="2352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400">
              <a:cs typeface="Times New Roman" pitchFamily="18" charset="0"/>
            </a:endParaRPr>
          </a:p>
          <a:p>
            <a:pPr eaLnBrk="0" hangingPunct="0"/>
            <a:r>
              <a:rPr lang="ru-RU" sz="1400">
                <a:cs typeface="Times New Roman" pitchFamily="18" charset="0"/>
              </a:rPr>
              <a:t>      </a:t>
            </a:r>
            <a:endParaRPr lang="ru-RU"/>
          </a:p>
        </p:txBody>
      </p:sp>
      <p:pic>
        <p:nvPicPr>
          <p:cNvPr id="24583" name="Picture 4" descr="IMG_826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6100" y="1989138"/>
            <a:ext cx="3455988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Picture 5" descr="IMG_825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9700" y="4149725"/>
            <a:ext cx="3200400" cy="238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Picture 6" descr="IMG_825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19250" y="4143375"/>
            <a:ext cx="3227388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Началка\Desktop\shablon-knigi-prevyu-2.png"/>
          <p:cNvPicPr>
            <a:picLocks noChangeAspect="1" noChangeArrowheads="1"/>
          </p:cNvPicPr>
          <p:nvPr/>
        </p:nvPicPr>
        <p:blipFill>
          <a:blip r:embed="rId2"/>
          <a:srcRect b="417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643042" y="1428736"/>
            <a:ext cx="5838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Мероприятие с родителями     «Дым коромыслом………»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Началка\Desktop\секреты дружного класса\турист поход\1795051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000240"/>
            <a:ext cx="2786082" cy="2089562"/>
          </a:xfrm>
          <a:prstGeom prst="rect">
            <a:avLst/>
          </a:prstGeom>
          <a:noFill/>
        </p:spPr>
      </p:pic>
      <p:pic>
        <p:nvPicPr>
          <p:cNvPr id="2052" name="Picture 4" descr="C:\Users\Началка\Desktop\секреты дружного класса\турист поход\1084724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3929066"/>
            <a:ext cx="3238523" cy="2428892"/>
          </a:xfrm>
          <a:prstGeom prst="rect">
            <a:avLst/>
          </a:prstGeom>
          <a:noFill/>
        </p:spPr>
      </p:pic>
      <p:pic>
        <p:nvPicPr>
          <p:cNvPr id="2053" name="Picture 5" descr="C:\Users\Началка\Desktop\секреты дружного класса\турист поход\4958893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5" y="1928802"/>
            <a:ext cx="2952771" cy="2214578"/>
          </a:xfrm>
          <a:prstGeom prst="rect">
            <a:avLst/>
          </a:prstGeom>
          <a:noFill/>
        </p:spPr>
      </p:pic>
      <p:pic>
        <p:nvPicPr>
          <p:cNvPr id="2054" name="Picture 6" descr="C:\Users\Началка\Desktop\секреты дружного класса\турист поход\79333756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22733" y="3857628"/>
            <a:ext cx="3238523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Началка\Desktop\shablon-knigi-prevyu-2.png"/>
          <p:cNvPicPr>
            <a:picLocks noChangeAspect="1" noChangeArrowheads="1"/>
          </p:cNvPicPr>
          <p:nvPr/>
        </p:nvPicPr>
        <p:blipFill>
          <a:blip r:embed="rId2"/>
          <a:srcRect b="417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571736" y="1500174"/>
            <a:ext cx="3822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Выставка книг «Золотая полка книг»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Началка\Desktop\инициатива\IMG_8306.JPG"/>
          <p:cNvPicPr>
            <a:picLocks noChangeAspect="1" noChangeArrowheads="1"/>
          </p:cNvPicPr>
          <p:nvPr/>
        </p:nvPicPr>
        <p:blipFill>
          <a:blip r:embed="rId3" cstate="print"/>
          <a:srcRect l="15811" t="6487" r="13648"/>
          <a:stretch>
            <a:fillRect/>
          </a:stretch>
        </p:blipFill>
        <p:spPr bwMode="auto">
          <a:xfrm>
            <a:off x="285720" y="2071678"/>
            <a:ext cx="4143404" cy="4119570"/>
          </a:xfrm>
          <a:prstGeom prst="rect">
            <a:avLst/>
          </a:prstGeom>
          <a:noFill/>
        </p:spPr>
      </p:pic>
      <p:pic>
        <p:nvPicPr>
          <p:cNvPr id="1027" name="Picture 3" descr="C:\Users\Началка\Desktop\мероприятия\началка\семинар нач.классов 21.12.2016\245___12\IMG_787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2143116"/>
            <a:ext cx="3923839" cy="41434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Началка\Desktop\shablon-knigi-prevyu-2.png"/>
          <p:cNvPicPr>
            <a:picLocks noChangeAspect="1" noChangeArrowheads="1"/>
          </p:cNvPicPr>
          <p:nvPr/>
        </p:nvPicPr>
        <p:blipFill>
          <a:blip r:embed="rId2"/>
          <a:srcRect b="417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Началка\Desktop\мероприятия\семинар практикум нач. класс и дет.сад\244___11\IMG_73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071678"/>
            <a:ext cx="2158987" cy="1619240"/>
          </a:xfrm>
          <a:prstGeom prst="rect">
            <a:avLst/>
          </a:prstGeom>
          <a:noFill/>
        </p:spPr>
      </p:pic>
      <p:pic>
        <p:nvPicPr>
          <p:cNvPr id="2051" name="Picture 3" descr="C:\Users\Началка\Desktop\мероприятия\семинар практикум нач. класс и дет.сад\244___11\IMG_73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794" y="3500438"/>
            <a:ext cx="2428892" cy="1821669"/>
          </a:xfrm>
          <a:prstGeom prst="rect">
            <a:avLst/>
          </a:prstGeom>
          <a:noFill/>
        </p:spPr>
      </p:pic>
      <p:pic>
        <p:nvPicPr>
          <p:cNvPr id="2052" name="Picture 4" descr="C:\Users\Началка\Desktop\мероприятия\семинар практикум нач. класс и дет.сад\244___11\IMG_737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2000240"/>
            <a:ext cx="2158987" cy="1619240"/>
          </a:xfrm>
          <a:prstGeom prst="rect">
            <a:avLst/>
          </a:prstGeom>
          <a:noFill/>
        </p:spPr>
      </p:pic>
      <p:pic>
        <p:nvPicPr>
          <p:cNvPr id="2053" name="Picture 5" descr="C:\Users\Началка\Desktop\мероприятия\началка\семинар нач.классов 21.12.2016\245___12\IMG_7928.JPG"/>
          <p:cNvPicPr>
            <a:picLocks noChangeAspect="1" noChangeArrowheads="1"/>
          </p:cNvPicPr>
          <p:nvPr/>
        </p:nvPicPr>
        <p:blipFill>
          <a:blip r:embed="rId6" cstate="print"/>
          <a:srcRect l="14063" t="10547" r="20898" b="19140"/>
          <a:stretch>
            <a:fillRect/>
          </a:stretch>
        </p:blipFill>
        <p:spPr bwMode="auto">
          <a:xfrm>
            <a:off x="5264948" y="3429000"/>
            <a:ext cx="2378886" cy="1928826"/>
          </a:xfrm>
          <a:prstGeom prst="rect">
            <a:avLst/>
          </a:prstGeom>
          <a:noFill/>
        </p:spPr>
      </p:pic>
      <p:pic>
        <p:nvPicPr>
          <p:cNvPr id="5" name="Picture 2" descr="C:\Users\Началка\Desktop\территория мудрой тишины\QDcOxtinsEg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57554" y="5143512"/>
            <a:ext cx="2866641" cy="1441013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000232" y="1571612"/>
            <a:ext cx="5374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Выставка рисунков и поделок «Моя любимая книга»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560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5603" name="Picture 2" descr="C:\Users\Началка\Desktop\shablon-knigi-prevyu-2.png"/>
          <p:cNvPicPr>
            <a:picLocks noChangeAspect="1" noChangeArrowheads="1"/>
          </p:cNvPicPr>
          <p:nvPr/>
        </p:nvPicPr>
        <p:blipFill>
          <a:blip r:embed="rId2"/>
          <a:srcRect b="417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Rectangle 1"/>
          <p:cNvSpPr>
            <a:spLocks noChangeArrowheads="1"/>
          </p:cNvSpPr>
          <p:nvPr/>
        </p:nvSpPr>
        <p:spPr bwMode="auto">
          <a:xfrm>
            <a:off x="1331913" y="1350963"/>
            <a:ext cx="66246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400">
                <a:latin typeface="Times New Roman" pitchFamily="18" charset="0"/>
                <a:cs typeface="Times New Roman" pitchFamily="18" charset="0"/>
              </a:rPr>
              <a:t>Результат реализации  проекта. </a:t>
            </a:r>
          </a:p>
          <a:p>
            <a:pPr algn="ctr"/>
            <a:r>
              <a:rPr lang="ru-RU" sz="2400">
                <a:latin typeface="Times New Roman" pitchFamily="18" charset="0"/>
                <a:cs typeface="Times New Roman" pitchFamily="18" charset="0"/>
              </a:rPr>
              <a:t>«Территория мудрой тишины».</a:t>
            </a:r>
            <a:endParaRPr lang="ru-RU" sz="2400">
              <a:latin typeface="Times New Roman" pitchFamily="18" charset="0"/>
            </a:endParaRPr>
          </a:p>
        </p:txBody>
      </p:sp>
      <p:pic>
        <p:nvPicPr>
          <p:cNvPr id="25605" name="Picture 2" descr="IMG_827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628775"/>
            <a:ext cx="230822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3" descr="IMG_828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55875" y="2781300"/>
            <a:ext cx="1944688" cy="14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4" descr="IMG_828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43688" y="1714500"/>
            <a:ext cx="22923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8" name="Picture 5" descr="IMG_828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84438" y="4786313"/>
            <a:ext cx="2016125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9" name="Picture 6" descr="IMG_828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75" y="3571875"/>
            <a:ext cx="22891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0" name="Picture 7" descr="IMG_828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715125" y="3929063"/>
            <a:ext cx="2184400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1" name="Picture 8" descr="IMG_829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43438" y="2781300"/>
            <a:ext cx="18986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2" name="Picture 9" descr="DSC_0118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572000" y="4838700"/>
            <a:ext cx="2087563" cy="138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C:\Users\Началка\Desktop\shablon-knigi-prevyu-2.png"/>
          <p:cNvPicPr>
            <a:picLocks noChangeAspect="1" noChangeArrowheads="1"/>
          </p:cNvPicPr>
          <p:nvPr/>
        </p:nvPicPr>
        <p:blipFill>
          <a:blip r:embed="rId2"/>
          <a:srcRect b="417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483" name="Rectangle 1"/>
          <p:cNvSpPr>
            <a:spLocks noChangeArrowheads="1"/>
          </p:cNvSpPr>
          <p:nvPr/>
        </p:nvSpPr>
        <p:spPr bwMode="auto">
          <a:xfrm>
            <a:off x="500062" y="1484784"/>
            <a:ext cx="8143875" cy="4556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2000" b="1" dirty="0">
                <a:latin typeface="Monotype Corsiva" pitchFamily="66" charset="0"/>
                <a:cs typeface="Times New Roman" pitchFamily="18" charset="0"/>
              </a:rPr>
              <a:t>Заключение </a:t>
            </a:r>
          </a:p>
          <a:p>
            <a:pPr algn="just"/>
            <a:endParaRPr lang="ru-RU" sz="900" dirty="0">
              <a:latin typeface="Monotype Corsiva" pitchFamily="66" charset="0"/>
            </a:endParaRPr>
          </a:p>
          <a:p>
            <a:pPr algn="just" eaLnBrk="0" hangingPunct="0">
              <a:lnSpc>
                <a:spcPct val="15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Данный проект несет весьма большое социальное значение. Проблема отказа от чтения на сегодняшний день  является весьма актуальной. Мы провели исследование в виде анкетирования среди учащихся школы и пришли  к выводу, что не только у современной молодежи нет интереса на чтение художественной литературы, но и у их  родителей. Основными предметами чтения является периодическая печать и блоги в интернете. Но ведь это не одно  и то же, что чтение книг художественной литературы. Мы перестанем красиво говорить и писать, будем по-другому мыслить и перестанем рассуждать, ведь  выразить мысль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 читающий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человек не сможет, его словарный запас будет ограничен и беден. Страшно даже  подумать, что станет с человечеством, если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он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перестанет читать книги. Необходимо привлекать внимание общественности к данной проблеме. Этому и способствует реализация нашего проекта «Территория мудрой тишины»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C:\Users\Началка\Desktop\s254314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extBox 4"/>
          <p:cNvSpPr txBox="1">
            <a:spLocks noChangeArrowheads="1"/>
          </p:cNvSpPr>
          <p:nvPr/>
        </p:nvSpPr>
        <p:spPr bwMode="auto">
          <a:xfrm>
            <a:off x="3643313" y="1000125"/>
            <a:ext cx="5072062" cy="4185761"/>
          </a:xfrm>
          <a:prstGeom prst="rect">
            <a:avLst/>
          </a:prstGeom>
          <a:solidFill>
            <a:srgbClr val="D7D5C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век компьютеров и высоких технологий человек не может обойтись без чтения. Но даже с появлением гаджетов, позволяющих читать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произведения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электронном виде, КНИГА все равно остается нашим неизменным путником, незаменимым другом и проводником в неизведанный мир.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где учащиеся нашей школы, МБОУ СОШ №3 им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Т.Гиззата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почитать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книгу?</a:t>
            </a:r>
          </a:p>
          <a:p>
            <a:pPr algn="just"/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Monotype Corsiva" pitchFamily="66" charset="0"/>
                <a:cs typeface="Times New Roman" pitchFamily="18" charset="0"/>
              </a:rPr>
              <a:t>Авторы проекта: </a:t>
            </a:r>
            <a:r>
              <a:rPr lang="ru-RU" b="1" dirty="0" err="1" smtClean="0">
                <a:latin typeface="Monotype Corsiva" pitchFamily="66" charset="0"/>
                <a:cs typeface="Times New Roman" pitchFamily="18" charset="0"/>
              </a:rPr>
              <a:t>Черневина</a:t>
            </a:r>
            <a:r>
              <a:rPr lang="ru-RU" b="1" dirty="0" smtClean="0">
                <a:latin typeface="Monotype Corsiva" pitchFamily="66" charset="0"/>
                <a:cs typeface="Times New Roman" pitchFamily="18" charset="0"/>
              </a:rPr>
              <a:t> Алена 6 </a:t>
            </a:r>
            <a:r>
              <a:rPr lang="ru-RU" b="1" dirty="0" err="1" smtClean="0">
                <a:latin typeface="Monotype Corsiva" pitchFamily="66" charset="0"/>
                <a:cs typeface="Times New Roman" pitchFamily="18" charset="0"/>
              </a:rPr>
              <a:t>кл</a:t>
            </a:r>
            <a:endParaRPr lang="ru-RU" b="1" dirty="0" smtClean="0">
              <a:latin typeface="Monotype Corsiva" pitchFamily="66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Monotype Corsiva" pitchFamily="66" charset="0"/>
                <a:cs typeface="Times New Roman" pitchFamily="18" charset="0"/>
              </a:rPr>
              <a:t>Петрова Евгения 10 </a:t>
            </a:r>
            <a:r>
              <a:rPr lang="ru-RU" b="1" dirty="0" err="1" smtClean="0">
                <a:latin typeface="Monotype Corsiva" pitchFamily="66" charset="0"/>
                <a:cs typeface="Times New Roman" pitchFamily="18" charset="0"/>
              </a:rPr>
              <a:t>кл</a:t>
            </a:r>
            <a:endParaRPr lang="ru-RU" b="1" dirty="0">
              <a:latin typeface="Monotype Corsiva" pitchFamily="66" charset="0"/>
              <a:cs typeface="Times New Roman" pitchFamily="18" charset="0"/>
            </a:endParaRPr>
          </a:p>
          <a:p>
            <a:pPr algn="ctr"/>
            <a:r>
              <a:rPr lang="ru-RU" b="1" dirty="0">
                <a:latin typeface="Monotype Corsiva" pitchFamily="66" charset="0"/>
                <a:cs typeface="Times New Roman" pitchFamily="18" charset="0"/>
              </a:rPr>
              <a:t>Руководитель проекта  </a:t>
            </a:r>
            <a:r>
              <a:rPr lang="ru-RU" b="1" dirty="0" err="1">
                <a:latin typeface="Monotype Corsiva" pitchFamily="66" charset="0"/>
                <a:cs typeface="Times New Roman" pitchFamily="18" charset="0"/>
              </a:rPr>
              <a:t>Гиззатуллина</a:t>
            </a:r>
            <a:r>
              <a:rPr lang="ru-RU" b="1" dirty="0">
                <a:latin typeface="Monotype Corsiva" pitchFamily="66" charset="0"/>
                <a:cs typeface="Times New Roman" pitchFamily="18" charset="0"/>
              </a:rPr>
              <a:t> А.Р. – </a:t>
            </a:r>
            <a:r>
              <a:rPr lang="ru-RU" b="1" dirty="0" err="1">
                <a:latin typeface="Monotype Corsiva" pitchFamily="66" charset="0"/>
                <a:cs typeface="Times New Roman" pitchFamily="18" charset="0"/>
              </a:rPr>
              <a:t>зам.директора</a:t>
            </a:r>
            <a:r>
              <a:rPr lang="ru-RU" b="1" dirty="0">
                <a:latin typeface="Monotype Corsiva" pitchFamily="66" charset="0"/>
                <a:cs typeface="Times New Roman" pitchFamily="18" charset="0"/>
              </a:rPr>
              <a:t> по </a:t>
            </a:r>
            <a:r>
              <a:rPr lang="ru-RU" b="1" dirty="0" smtClean="0">
                <a:latin typeface="Monotype Corsiva" pitchFamily="66" charset="0"/>
                <a:cs typeface="Times New Roman" pitchFamily="18" charset="0"/>
              </a:rPr>
              <a:t>В</a:t>
            </a:r>
            <a:r>
              <a:rPr lang="ru-RU" b="1" dirty="0">
                <a:latin typeface="Monotype Corsiva" pitchFamily="66" charset="0"/>
                <a:cs typeface="Times New Roman" pitchFamily="18" charset="0"/>
              </a:rPr>
              <a:t>Р</a:t>
            </a:r>
          </a:p>
          <a:p>
            <a:pPr algn="ctr"/>
            <a:r>
              <a:rPr lang="ru-RU" b="1" dirty="0" smtClean="0">
                <a:latin typeface="Monotype Corsiva" pitchFamily="66" charset="0"/>
                <a:cs typeface="Times New Roman" pitchFamily="18" charset="0"/>
              </a:rPr>
              <a:t>Организаторы</a:t>
            </a:r>
            <a:r>
              <a:rPr lang="ru-RU" b="1" dirty="0">
                <a:latin typeface="Monotype Corsiva" pitchFamily="66" charset="0"/>
                <a:cs typeface="Times New Roman" pitchFamily="18" charset="0"/>
              </a:rPr>
              <a:t>: Школьное  Ученическое  Самоуправление </a:t>
            </a:r>
          </a:p>
          <a:p>
            <a:pPr algn="ctr"/>
            <a:r>
              <a:rPr lang="ru-RU" b="1" dirty="0">
                <a:latin typeface="Monotype Corsiva" pitchFamily="66" charset="0"/>
                <a:cs typeface="Times New Roman" pitchFamily="18" charset="0"/>
              </a:rPr>
              <a:t> «Школьная Планета</a:t>
            </a:r>
            <a:r>
              <a:rPr lang="ru-RU" b="1" dirty="0" smtClean="0">
                <a:latin typeface="Monotype Corsiva" pitchFamily="66" charset="0"/>
                <a:cs typeface="Times New Roman" pitchFamily="18" charset="0"/>
              </a:rPr>
              <a:t>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86182" y="357166"/>
            <a:ext cx="4754827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Monotype Corsiva" pitchFamily="66" charset="0"/>
                <a:cs typeface="+mn-cs"/>
              </a:rPr>
              <a:t>Актуальность проекта</a:t>
            </a:r>
          </a:p>
        </p:txBody>
      </p:sp>
      <p:sp>
        <p:nvSpPr>
          <p:cNvPr id="14340" name="TextBox 12"/>
          <p:cNvSpPr txBox="1">
            <a:spLocks noChangeArrowheads="1"/>
          </p:cNvSpPr>
          <p:nvPr/>
        </p:nvSpPr>
        <p:spPr bwMode="auto">
          <a:xfrm>
            <a:off x="3612347" y="5173893"/>
            <a:ext cx="3571875" cy="1323439"/>
          </a:xfrm>
          <a:prstGeom prst="rect">
            <a:avLst/>
          </a:prstGeom>
          <a:solidFill>
            <a:srgbClr val="D7D5C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Проект рассчитан на учеников школы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Родителей учащихся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реализации проекта приняли участие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320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человек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C:\Users\Началка\Desktop\s2543145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extBox 4"/>
          <p:cNvSpPr txBox="1">
            <a:spLocks noChangeArrowheads="1"/>
          </p:cNvSpPr>
          <p:nvPr/>
        </p:nvSpPr>
        <p:spPr bwMode="auto">
          <a:xfrm>
            <a:off x="3429833" y="260648"/>
            <a:ext cx="5544616" cy="3785652"/>
          </a:xfrm>
          <a:prstGeom prst="rect">
            <a:avLst/>
          </a:prstGeom>
          <a:solidFill>
            <a:srgbClr val="D7D5C9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Для выяснения потребностей и актуальности данного проекта нами проведено анкетирование учащихся нашей школы. Всем участникам предложены опросники, в которых необходимо ответить на три вопроса: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-Как часто ты читаешь книги?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-Читаете ли вы дома и какие книги чаще?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-Хотелось бы тебе поучаствовать в проекте по открытию уголка для чтения в нашей школе?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Анкетирование проводилось анонимно в течение трех дней. Ящики для голосования находились на трех этажах школы. Результаты подводились на собрании ШУС «Школьная планета» и были оглашены на родительском собрании, педагогическом совете и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вывешаны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на стенде ШУС «Школьная планета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Итоги голосования выглядят следующим образом:</a:t>
            </a:r>
          </a:p>
        </p:txBody>
      </p:sp>
      <p:sp>
        <p:nvSpPr>
          <p:cNvPr id="14340" name="TextBox 12"/>
          <p:cNvSpPr txBox="1">
            <a:spLocks noChangeArrowheads="1"/>
          </p:cNvSpPr>
          <p:nvPr/>
        </p:nvSpPr>
        <p:spPr bwMode="auto">
          <a:xfrm>
            <a:off x="3612347" y="5173893"/>
            <a:ext cx="3571875" cy="338554"/>
          </a:xfrm>
          <a:prstGeom prst="rect">
            <a:avLst/>
          </a:prstGeom>
          <a:solidFill>
            <a:srgbClr val="D7D5C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9050494"/>
              </p:ext>
            </p:extLst>
          </p:nvPr>
        </p:nvGraphicFramePr>
        <p:xfrm>
          <a:off x="3203848" y="4015811"/>
          <a:ext cx="5684838" cy="2316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Диаграмма" r:id="rId4" imgW="5692046" imgH="2308927" progId="MSGraph.Chart.8">
                  <p:embed/>
                </p:oleObj>
              </mc:Choice>
              <mc:Fallback>
                <p:oleObj name="Диаграмма" r:id="rId4" imgW="5692046" imgH="2308927" progId="MSGraph.Chart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848" y="4015811"/>
                        <a:ext cx="5684838" cy="2316163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5273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C:\Users\Началка\Desktop\shablon-knigi-prevyu-3.png"/>
          <p:cNvPicPr>
            <a:picLocks noChangeAspect="1" noChangeArrowheads="1"/>
          </p:cNvPicPr>
          <p:nvPr/>
        </p:nvPicPr>
        <p:blipFill>
          <a:blip r:embed="rId2"/>
          <a:srcRect r="1569" b="417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1676044" y="271682"/>
            <a:ext cx="7000875" cy="5663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0850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indent="45085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Monotype Corsiva" pitchFamily="66" charset="0"/>
                <a:cs typeface="Times New Roman" pitchFamily="18" charset="0"/>
              </a:rPr>
              <a:t>Аннотация проекта </a:t>
            </a:r>
          </a:p>
          <a:p>
            <a:pPr indent="450850"/>
            <a:endParaRPr lang="ru-RU" sz="2800" b="1" dirty="0" smtClean="0">
              <a:latin typeface="Monotype Corsiva" pitchFamily="66" charset="0"/>
              <a:cs typeface="Times New Roman" pitchFamily="18" charset="0"/>
            </a:endParaRPr>
          </a:p>
          <a:p>
            <a:pPr indent="450850" eaLnBrk="0" hangingPunct="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представляет собой создание территории для чтения в школе, для общения с книгой «Территории мудрой тишины». Проект  будет состоять из следующих разделов:</a:t>
            </a:r>
            <a:endParaRPr lang="ru-RU" sz="700" dirty="0"/>
          </a:p>
          <a:p>
            <a:pPr indent="450850" eaLnBrk="0" hangingPunct="0">
              <a:buFontTx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«Экскурсии в мир библиотек».</a:t>
            </a:r>
            <a:endParaRPr lang="ru-RU" sz="700" dirty="0"/>
          </a:p>
          <a:p>
            <a:pPr indent="450850" eaLnBrk="0" hangingPunct="0">
              <a:buFontTx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Акции: «Книге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вторую жизнь», «Подари книгу школе» </a:t>
            </a:r>
            <a:endParaRPr lang="ru-RU" sz="700" dirty="0"/>
          </a:p>
          <a:p>
            <a:pPr indent="450850" eaLnBrk="0" hangingPunct="0">
              <a:buFontTx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Работа «Книжная больница».</a:t>
            </a:r>
            <a:endParaRPr lang="ru-RU" sz="700" dirty="0"/>
          </a:p>
          <a:p>
            <a:pPr indent="450850" eaLnBrk="0" hangingPunct="0">
              <a:buFontTx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«С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бор библиотеки и ремонт вновь поступивших старых книг»</a:t>
            </a:r>
            <a:endParaRPr lang="ru-RU" sz="700" dirty="0"/>
          </a:p>
          <a:p>
            <a:pPr indent="450850" eaLnBrk="0" hangingPunct="0">
              <a:buFontTx/>
              <a:buChar char="•"/>
            </a:pP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«Создание читальной зоны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700" dirty="0"/>
          </a:p>
          <a:p>
            <a:pPr indent="450850" eaLnBrk="0" hangingPunct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ходе работы над проектом предполагается  систематизировать посещение читального зала и развить интерес у школьников к книге, художественной и детской.</a:t>
            </a:r>
            <a:endParaRPr lang="ru-RU" sz="700" dirty="0"/>
          </a:p>
          <a:p>
            <a:pPr indent="450850" eaLnBrk="0" hangingPunct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Также необходимо изучить рейтинг посещения школьниками детской библиотеки.</a:t>
            </a:r>
            <a:endParaRPr lang="ru-RU" sz="700" dirty="0"/>
          </a:p>
          <a:p>
            <a:pPr indent="450850" eaLnBrk="0" hangingPunct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ходе осуществления проекта будет собрана информация об основном возрасте читателей и их литературных запросах.</a:t>
            </a:r>
            <a:endParaRPr lang="ru-RU" sz="700" dirty="0"/>
          </a:p>
          <a:p>
            <a:pPr indent="450850" eaLnBrk="0" hangingPunct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Завершится проект созданием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читальной зоны в рекреации 2 этажа школы.</a:t>
            </a:r>
            <a:endParaRPr lang="ru-RU" sz="700" dirty="0"/>
          </a:p>
          <a:p>
            <a:pPr indent="450850" eaLnBrk="0" hangingPunct="0"/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C:\Users\Началка\Desktop\s254314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440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extBox 4"/>
          <p:cNvSpPr txBox="1">
            <a:spLocks noChangeArrowheads="1"/>
          </p:cNvSpPr>
          <p:nvPr/>
        </p:nvSpPr>
        <p:spPr bwMode="auto">
          <a:xfrm>
            <a:off x="3500430" y="0"/>
            <a:ext cx="5357813" cy="1643062"/>
          </a:xfrm>
          <a:prstGeom prst="rect">
            <a:avLst/>
          </a:prstGeom>
          <a:solidFill>
            <a:srgbClr val="D7D5C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>
                <a:latin typeface="Monotype Corsiva" pitchFamily="66" charset="0"/>
              </a:rPr>
              <a:t>Цель проекта: </a:t>
            </a:r>
          </a:p>
          <a:p>
            <a:r>
              <a:rPr lang="ru-RU" sz="2000" dirty="0">
                <a:latin typeface="Monotype Corsiva" pitchFamily="66" charset="0"/>
              </a:rPr>
              <a:t>популяризация книги и чтения среди учащихся МБОУ СОШ №3 им. </a:t>
            </a:r>
            <a:r>
              <a:rPr lang="ru-RU" sz="2000" dirty="0" err="1">
                <a:latin typeface="Monotype Corsiva" pitchFamily="66" charset="0"/>
              </a:rPr>
              <a:t>Т.Гиззата</a:t>
            </a:r>
            <a:r>
              <a:rPr lang="ru-RU" sz="2000" dirty="0">
                <a:latin typeface="Monotype Corsiva" pitchFamily="66" charset="0"/>
              </a:rPr>
              <a:t>, путем создания места для чтения «Территории мудрой тишины».</a:t>
            </a:r>
          </a:p>
          <a:p>
            <a:endParaRPr lang="ru-RU" dirty="0">
              <a:latin typeface="Calibri" pitchFamily="34" charset="0"/>
            </a:endParaRPr>
          </a:p>
        </p:txBody>
      </p:sp>
      <p:sp>
        <p:nvSpPr>
          <p:cNvPr id="16387" name="TextBox 5"/>
          <p:cNvSpPr txBox="1">
            <a:spLocks noChangeArrowheads="1"/>
          </p:cNvSpPr>
          <p:nvPr/>
        </p:nvSpPr>
        <p:spPr bwMode="auto">
          <a:xfrm>
            <a:off x="3485006" y="1379577"/>
            <a:ext cx="5643570" cy="5478423"/>
          </a:xfrm>
          <a:prstGeom prst="rect">
            <a:avLst/>
          </a:prstGeom>
          <a:solidFill>
            <a:srgbClr val="D7D5C9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latin typeface="Monotype Corsiva" pitchFamily="66" charset="0"/>
              </a:rPr>
              <a:t>Задачи проекта:</a:t>
            </a:r>
          </a:p>
          <a:p>
            <a:pPr marL="342900" indent="-342900">
              <a:buBlip>
                <a:blip r:embed="rId3"/>
              </a:buBlip>
            </a:pPr>
            <a:r>
              <a:rPr lang="ru-RU" sz="2000" dirty="0">
                <a:latin typeface="Monotype Corsiva" pitchFamily="66" charset="0"/>
              </a:rPr>
              <a:t>Создание в школьной рекреации «Территории мудрой тишины</a:t>
            </a:r>
            <a:r>
              <a:rPr lang="ru-RU" sz="2000" dirty="0" smtClean="0">
                <a:latin typeface="Monotype Corsiva" pitchFamily="66" charset="0"/>
              </a:rPr>
              <a:t>»;</a:t>
            </a:r>
          </a:p>
          <a:p>
            <a:pPr marL="342900" indent="-342900">
              <a:buBlip>
                <a:blip r:embed="rId3"/>
              </a:buBlip>
            </a:pPr>
            <a:r>
              <a:rPr lang="ru-RU" sz="2000" dirty="0" smtClean="0">
                <a:latin typeface="Monotype Corsiva" pitchFamily="66" charset="0"/>
              </a:rPr>
              <a:t>Рост </a:t>
            </a:r>
            <a:r>
              <a:rPr lang="ru-RU" sz="2000" dirty="0">
                <a:latin typeface="Monotype Corsiva" pitchFamily="66" charset="0"/>
              </a:rPr>
              <a:t>читательской активности учащихся МБОУ СОШ №3 им. </a:t>
            </a:r>
            <a:r>
              <a:rPr lang="ru-RU" sz="2000" dirty="0" err="1">
                <a:latin typeface="Monotype Corsiva" pitchFamily="66" charset="0"/>
              </a:rPr>
              <a:t>Т.Гиззата</a:t>
            </a:r>
            <a:r>
              <a:rPr lang="ru-RU" sz="2000" dirty="0">
                <a:latin typeface="Monotype Corsiva" pitchFamily="66" charset="0"/>
              </a:rPr>
              <a:t>;</a:t>
            </a:r>
          </a:p>
          <a:p>
            <a:pPr marL="342900" indent="-342900">
              <a:buBlip>
                <a:blip r:embed="rId3"/>
              </a:buBlip>
            </a:pPr>
            <a:r>
              <a:rPr lang="ru-RU" sz="2000" dirty="0">
                <a:latin typeface="Monotype Corsiva" pitchFamily="66" charset="0"/>
              </a:rPr>
              <a:t>Повышение интереса к чтению книги среди учащихся;</a:t>
            </a:r>
          </a:p>
          <a:p>
            <a:pPr marL="342900" indent="-342900">
              <a:buBlip>
                <a:blip r:embed="rId3"/>
              </a:buBlip>
            </a:pPr>
            <a:r>
              <a:rPr lang="ru-RU" sz="2000" dirty="0">
                <a:latin typeface="Monotype Corsiva" pitchFamily="66" charset="0"/>
              </a:rPr>
              <a:t>Повышение количества и качества посещений библиотеки;</a:t>
            </a:r>
          </a:p>
          <a:p>
            <a:pPr marL="342900" indent="-342900">
              <a:buBlip>
                <a:blip r:embed="rId3"/>
              </a:buBlip>
            </a:pPr>
            <a:r>
              <a:rPr lang="ru-RU" sz="2000" dirty="0">
                <a:latin typeface="Monotype Corsiva" pitchFamily="66" charset="0"/>
              </a:rPr>
              <a:t>Повышение авторитета читателя;</a:t>
            </a:r>
          </a:p>
          <a:p>
            <a:pPr marL="342900" indent="-342900">
              <a:buBlip>
                <a:blip r:embed="rId3"/>
              </a:buBlip>
            </a:pPr>
            <a:r>
              <a:rPr lang="ru-RU" sz="2000" dirty="0">
                <a:latin typeface="Monotype Corsiva" pitchFamily="66" charset="0"/>
              </a:rPr>
              <a:t>Формирование и сохранение семейных ценностей и традиций</a:t>
            </a:r>
            <a:r>
              <a:rPr lang="ru-RU" sz="2000" dirty="0" smtClean="0">
                <a:latin typeface="Monotype Corsiva" pitchFamily="66" charset="0"/>
              </a:rPr>
              <a:t>;</a:t>
            </a:r>
          </a:p>
          <a:p>
            <a:pPr marL="342900" indent="-342900">
              <a:buBlip>
                <a:blip r:embed="rId3"/>
              </a:buBlip>
            </a:pPr>
            <a:r>
              <a:rPr lang="ru-RU" sz="2000" dirty="0" smtClean="0">
                <a:latin typeface="Monotype Corsiva" pitchFamily="66" charset="0"/>
              </a:rPr>
              <a:t>Осознание творческой значимости изделий, созданных своими руками;</a:t>
            </a:r>
            <a:endParaRPr lang="ru-RU" sz="2000" dirty="0">
              <a:latin typeface="Monotype Corsiva" pitchFamily="66" charset="0"/>
            </a:endParaRPr>
          </a:p>
          <a:p>
            <a:pPr marL="342900" indent="-342900">
              <a:buBlip>
                <a:blip r:embed="rId3"/>
              </a:buBlip>
            </a:pPr>
            <a:r>
              <a:rPr lang="ru-RU" sz="2000" dirty="0">
                <a:latin typeface="Monotype Corsiva" pitchFamily="66" charset="0"/>
              </a:rPr>
              <a:t>Пополнение фондов школьной библиотеки художественной </a:t>
            </a:r>
            <a:r>
              <a:rPr lang="ru-RU" sz="2000" dirty="0" smtClean="0">
                <a:latin typeface="Monotype Corsiva" pitchFamily="66" charset="0"/>
              </a:rPr>
              <a:t>литературой.</a:t>
            </a:r>
            <a:endParaRPr lang="ru-RU" sz="2000" dirty="0">
              <a:latin typeface="Monotype Corsiva" pitchFamily="66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Сроки реализации проекта: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октябрь – декабрь 2016год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Участники проекта: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члены ШУС «Школьная Планета»</a:t>
            </a:r>
            <a:endParaRPr lang="ru-RU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C:\Users\Началка\Desktop\shablon-knigi-prevyu-2.png"/>
          <p:cNvPicPr>
            <a:picLocks noChangeAspect="1" noChangeArrowheads="1"/>
          </p:cNvPicPr>
          <p:nvPr/>
        </p:nvPicPr>
        <p:blipFill>
          <a:blip r:embed="rId2"/>
          <a:srcRect b="417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535" name="Group 1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0949843"/>
              </p:ext>
            </p:extLst>
          </p:nvPr>
        </p:nvGraphicFramePr>
        <p:xfrm>
          <a:off x="179388" y="2149475"/>
          <a:ext cx="4000500" cy="4669982"/>
        </p:xfrm>
        <a:graphic>
          <a:graphicData uri="http://schemas.openxmlformats.org/drawingml/2006/table">
            <a:tbl>
              <a:tblPr/>
              <a:tblGrid>
                <a:gridCol w="219075"/>
                <a:gridCol w="2122487"/>
                <a:gridCol w="649288"/>
                <a:gridCol w="1009650"/>
              </a:tblGrid>
              <a:tr h="369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№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Мероприятия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Сроки 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Исполнители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1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Анкетирование «Место книги в твоей жизни»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октябрь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ШУС «Школьная Планета»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Экскурсия в детскую библиотеку города  Агрыз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октябрь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5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3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Посвящение в читатели первоклассников 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октябрь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Министерство образования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6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4.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Выставка рисунков и поделок «Моя любимая книга»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октябрь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Министерство культуры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5.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Акция «Книге вторую жизнь»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октябрь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ШУС «Школьная Планета»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6.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Выставка книг «Золотая полка книг»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октябрь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6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7.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Конкурс кроссвордов по названиям книг «От А до Я»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Ноябрь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Министерство образования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8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Работа «Книжная больница»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Ноябрь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ШУС «Школьная Планета»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9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Возродить работу школьного радио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октябрь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10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Чтение произведений по школьному радио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октябрь</a:t>
                      </a:r>
                    </a:p>
                  </a:txBody>
                  <a:tcPr marL="34421" marR="34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472" name="Rectangle 3"/>
          <p:cNvSpPr>
            <a:spLocks noChangeArrowheads="1"/>
          </p:cNvSpPr>
          <p:nvPr/>
        </p:nvSpPr>
        <p:spPr bwMode="auto">
          <a:xfrm>
            <a:off x="0" y="1441450"/>
            <a:ext cx="90011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49263"/>
            <a:r>
              <a:rPr lang="ru-RU" sz="1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План работы по реализации проекта «Территория мудрой тишины».  </a:t>
            </a:r>
            <a:endParaRPr lang="ru-RU" sz="2000">
              <a:latin typeface="Times New Roman" pitchFamily="18" charset="0"/>
            </a:endParaRPr>
          </a:p>
          <a:p>
            <a:pPr indent="449263" eaLnBrk="0" hangingPunct="0"/>
            <a:endParaRPr lang="ru-RU" sz="2000">
              <a:latin typeface="Times New Roman" pitchFamily="18" charset="0"/>
            </a:endParaRPr>
          </a:p>
        </p:txBody>
      </p:sp>
      <p:sp>
        <p:nvSpPr>
          <p:cNvPr id="17473" name="Прямоугольник 8"/>
          <p:cNvSpPr>
            <a:spLocks noChangeArrowheads="1"/>
          </p:cNvSpPr>
          <p:nvPr/>
        </p:nvSpPr>
        <p:spPr bwMode="auto">
          <a:xfrm>
            <a:off x="214313" y="1857375"/>
            <a:ext cx="36290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«Читай книги - будь личностью»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74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indent="449263" algn="ctr"/>
            <a:r>
              <a:rPr lang="ru-RU" sz="1400" b="1">
                <a:latin typeface="Times New Roman" pitchFamily="18" charset="0"/>
                <a:cs typeface="Times New Roman" pitchFamily="18" charset="0"/>
              </a:rPr>
              <a:t>«Книга в моем доме»</a:t>
            </a:r>
            <a:endParaRPr lang="ru-RU"/>
          </a:p>
        </p:txBody>
      </p:sp>
      <p:sp>
        <p:nvSpPr>
          <p:cNvPr id="17475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indent="449263" algn="ctr"/>
            <a:r>
              <a:rPr lang="ru-RU" sz="1400" b="1">
                <a:latin typeface="Times New Roman" pitchFamily="18" charset="0"/>
                <a:cs typeface="Times New Roman" pitchFamily="18" charset="0"/>
              </a:rPr>
              <a:t>«Книга в моем доме»</a:t>
            </a:r>
            <a:endParaRPr lang="ru-RU"/>
          </a:p>
        </p:txBody>
      </p:sp>
      <p:sp>
        <p:nvSpPr>
          <p:cNvPr id="17476" name="Rectangle 7"/>
          <p:cNvSpPr>
            <a:spLocks noChangeArrowheads="1"/>
          </p:cNvSpPr>
          <p:nvPr/>
        </p:nvSpPr>
        <p:spPr bwMode="auto">
          <a:xfrm>
            <a:off x="4786313" y="1857375"/>
            <a:ext cx="38576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49263" algn="ctr"/>
            <a:r>
              <a:rPr lang="ru-RU" sz="1400" b="1">
                <a:latin typeface="Times New Roman" pitchFamily="18" charset="0"/>
                <a:cs typeface="Times New Roman" pitchFamily="18" charset="0"/>
              </a:rPr>
              <a:t>«Книга в моем доме»</a:t>
            </a:r>
            <a:endParaRPr lang="ru-RU"/>
          </a:p>
        </p:txBody>
      </p:sp>
      <p:graphicFrame>
        <p:nvGraphicFramePr>
          <p:cNvPr id="17540" name="Group 132"/>
          <p:cNvGraphicFramePr>
            <a:graphicFrameLocks noGrp="1"/>
          </p:cNvGraphicFramePr>
          <p:nvPr/>
        </p:nvGraphicFramePr>
        <p:xfrm>
          <a:off x="4429125" y="2286000"/>
          <a:ext cx="4500563" cy="4507484"/>
        </p:xfrm>
        <a:graphic>
          <a:graphicData uri="http://schemas.openxmlformats.org/drawingml/2006/table">
            <a:tbl>
              <a:tblPr/>
              <a:tblGrid>
                <a:gridCol w="298450"/>
                <a:gridCol w="2451100"/>
                <a:gridCol w="847725"/>
                <a:gridCol w="903288"/>
              </a:tblGrid>
              <a:tr h="385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№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39074" marR="390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Мероприятия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39074" marR="390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Сроки выполнения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39074" marR="390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Исполнители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39074" marR="390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1.</a:t>
                      </a:r>
                    </a:p>
                  </a:txBody>
                  <a:tcPr marL="39074" marR="390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Анкетирование родителей «Книга в Вашем доме»</a:t>
                      </a:r>
                    </a:p>
                  </a:txBody>
                  <a:tcPr marL="39074" marR="390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октябрь</a:t>
                      </a:r>
                    </a:p>
                  </a:txBody>
                  <a:tcPr marL="39074" marR="390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Кл.руководители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Педагог-организатор</a:t>
                      </a:r>
                    </a:p>
                  </a:txBody>
                  <a:tcPr marL="39074" marR="390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8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2.</a:t>
                      </a:r>
                    </a:p>
                  </a:txBody>
                  <a:tcPr marL="39074" marR="390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Совместное мероприятие с родителями «Дым коромыслом…»</a:t>
                      </a:r>
                    </a:p>
                  </a:txBody>
                  <a:tcPr marL="39074" marR="390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октябрь</a:t>
                      </a:r>
                    </a:p>
                  </a:txBody>
                  <a:tcPr marL="39074" marR="390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ШУС «Школьная Планета»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39074" marR="390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8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3.</a:t>
                      </a:r>
                    </a:p>
                  </a:txBody>
                  <a:tcPr marL="39074" marR="390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Конкурс «Древо моей семьи».</a:t>
                      </a:r>
                    </a:p>
                  </a:txBody>
                  <a:tcPr marL="39074" marR="390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ноябрь</a:t>
                      </a:r>
                    </a:p>
                  </a:txBody>
                  <a:tcPr marL="39074" marR="390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8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4.</a:t>
                      </a:r>
                    </a:p>
                  </a:txBody>
                  <a:tcPr marL="39074" marR="390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Презентация книги </a:t>
                      </a:r>
                    </a:p>
                  </a:txBody>
                  <a:tcPr marL="39074" marR="390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ноябрь</a:t>
                      </a:r>
                    </a:p>
                  </a:txBody>
                  <a:tcPr marL="39074" marR="390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8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5.</a:t>
                      </a:r>
                    </a:p>
                  </a:txBody>
                  <a:tcPr marL="39074" marR="390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Родительский клуб «Неразлучные друзья»</a:t>
                      </a:r>
                    </a:p>
                  </a:txBody>
                  <a:tcPr marL="39074" marR="390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декабрь</a:t>
                      </a:r>
                    </a:p>
                  </a:txBody>
                  <a:tcPr marL="39074" marR="390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51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151188" y="1600200"/>
          <a:ext cx="2840733" cy="4525960"/>
        </p:xfrm>
        <a:graphic>
          <a:graphicData uri="http://schemas.openxmlformats.org/drawingml/2006/table">
            <a:tbl>
              <a:tblPr/>
              <a:tblGrid>
                <a:gridCol w="189753"/>
                <a:gridCol w="1528567"/>
                <a:gridCol w="527092"/>
                <a:gridCol w="595321"/>
              </a:tblGrid>
              <a:tr h="5657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1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1626" marR="3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Экскурсия в городскую библиотеку для изучения опыта работы читального зала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1626" marR="3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октябрь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1626" marR="3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ШУС «Школьная Планета»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Педагог-организатор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1626" marR="3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2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1626" marR="3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Совместная работа со специалистом МКУ «Управления образования Агрызского муниципального района» РТ для определения условий создания «Территории мудрой тишины» 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1626" marR="3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ноябрь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1626" marR="3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ШУС «Школьная Планета»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Педагог-организатор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1626" marR="3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3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1626" marR="3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Радио Агрыз объявление об акции «Подари книгу школе» по сбору художественной литературы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1626" marR="3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октябрь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1626" marR="3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ШУС «Школьная Планета»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Педагог-организатор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1626" marR="3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45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1626" marR="3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Работа «Книжная больница»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1626" marR="3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ноябрь - декабрь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1626" marR="3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ШУС «Школьная Планета»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Педагог-организатор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1626" marR="3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6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1626" marR="3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Защита акции по созданию «Территории мудрой тишины» на родительском собрании для привлечения родительской помощи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1626" marR="3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ноябрь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1626" marR="3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ШУС «Школьная Планета»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Педагог-организатор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1626" marR="3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7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1626" marR="3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Поиск спонсоров для оформления «Территории мудрой тишины»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1626" marR="3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октябрь - декабрь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1626" marR="3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ШУС «Школьная Планета»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Педагог-организатор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1626" marR="3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8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1626" marR="3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Конкурс рисунков и ДПИ для оформления «Территории мудрой тишины»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1626" marR="3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декабрь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1626" marR="3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ШУС «Школьная Планета»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Педагог-организатор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1626" marR="3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9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1626" marR="3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Открытие «Территории мудрой тишины»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1626" marR="3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Calibri"/>
                        </a:rPr>
                        <a:t>декабрь</a:t>
                      </a:r>
                      <a:endParaRPr lang="ru-RU" sz="5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1626" marR="3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latin typeface="Times New Roman"/>
                          <a:ea typeface="Times New Roman"/>
                          <a:cs typeface="Calibri"/>
                        </a:rPr>
                        <a:t>ШУС «Школьная Планета»</a:t>
                      </a:r>
                      <a:endParaRPr lang="ru-RU" sz="500" dirty="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latin typeface="Times New Roman"/>
                          <a:ea typeface="Times New Roman"/>
                          <a:cs typeface="Calibri"/>
                        </a:rPr>
                        <a:t>Педагог-организатор</a:t>
                      </a:r>
                      <a:endParaRPr lang="ru-RU" sz="5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1626" marR="3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8481" name="Picture 2" descr="C:\Users\Началка\Desktop\shablon-knigi-prevyu-3.png"/>
          <p:cNvPicPr>
            <a:picLocks noChangeAspect="1" noChangeArrowheads="1"/>
          </p:cNvPicPr>
          <p:nvPr/>
        </p:nvPicPr>
        <p:blipFill>
          <a:blip r:embed="rId2"/>
          <a:srcRect r="1569" b="417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82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8543" name="Group 1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576190"/>
              </p:ext>
            </p:extLst>
          </p:nvPr>
        </p:nvGraphicFramePr>
        <p:xfrm>
          <a:off x="2143125" y="1214438"/>
          <a:ext cx="6532563" cy="5257800"/>
        </p:xfrm>
        <a:graphic>
          <a:graphicData uri="http://schemas.openxmlformats.org/drawingml/2006/table">
            <a:tbl>
              <a:tblPr/>
              <a:tblGrid>
                <a:gridCol w="352425"/>
                <a:gridCol w="3732213"/>
                <a:gridCol w="865187"/>
                <a:gridCol w="1582738"/>
              </a:tblGrid>
              <a:tr h="608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1</a:t>
                      </a:r>
                    </a:p>
                  </a:txBody>
                  <a:tcPr marL="28398" marR="2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Экскурсия в городскую библиотеку для изучения опыта работы читального зала</a:t>
                      </a:r>
                    </a:p>
                  </a:txBody>
                  <a:tcPr marL="28398" marR="2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октябрь</a:t>
                      </a:r>
                    </a:p>
                  </a:txBody>
                  <a:tcPr marL="28398" marR="2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ШУС «Школьная Планета»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Педагог-организатор</a:t>
                      </a:r>
                    </a:p>
                  </a:txBody>
                  <a:tcPr marL="28398" marR="2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8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marL="28398" marR="2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Совместная работа со специалистом МКУ «Управления образования Агрызского муниципального района» РТ для определения условий создания «Территории мудрой тишины» </a:t>
                      </a:r>
                    </a:p>
                  </a:txBody>
                  <a:tcPr marL="28398" marR="2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ноябрь</a:t>
                      </a:r>
                    </a:p>
                  </a:txBody>
                  <a:tcPr marL="28398" marR="2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ШУС «Школьная Планета»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Педагог-организатор</a:t>
                      </a:r>
                    </a:p>
                  </a:txBody>
                  <a:tcPr marL="28398" marR="2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8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3</a:t>
                      </a:r>
                    </a:p>
                  </a:txBody>
                  <a:tcPr marL="28398" marR="2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Радио Агрыз объявление об акции «Подари книгу школе» по сбору художественной литературы</a:t>
                      </a:r>
                    </a:p>
                  </a:txBody>
                  <a:tcPr marL="28398" marR="2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октябрь</a:t>
                      </a:r>
                    </a:p>
                  </a:txBody>
                  <a:tcPr marL="28398" marR="2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ШУС «Школьная Планета»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Педагог-организатор</a:t>
                      </a:r>
                    </a:p>
                  </a:txBody>
                  <a:tcPr marL="28398" marR="2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8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4</a:t>
                      </a:r>
                    </a:p>
                  </a:txBody>
                  <a:tcPr marL="28398" marR="2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Работа  «Книжная больница»</a:t>
                      </a:r>
                    </a:p>
                  </a:txBody>
                  <a:tcPr marL="28398" marR="2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ноябрь - декабрь</a:t>
                      </a:r>
                    </a:p>
                  </a:txBody>
                  <a:tcPr marL="28398" marR="2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ШУС «Школьная Планета»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Педагог-организатор</a:t>
                      </a:r>
                    </a:p>
                  </a:txBody>
                  <a:tcPr marL="28398" marR="2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8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5</a:t>
                      </a:r>
                    </a:p>
                  </a:txBody>
                  <a:tcPr marL="28398" marR="2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Защита акции по созданию «Территории мудрой тишины» на родительском собрании для привлечения родительской помощи</a:t>
                      </a:r>
                    </a:p>
                  </a:txBody>
                  <a:tcPr marL="28398" marR="2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ноябрь</a:t>
                      </a:r>
                    </a:p>
                  </a:txBody>
                  <a:tcPr marL="28398" marR="2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ШУС «Школьная Планета»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Педагог-организатор</a:t>
                      </a:r>
                    </a:p>
                  </a:txBody>
                  <a:tcPr marL="28398" marR="2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8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6</a:t>
                      </a:r>
                    </a:p>
                  </a:txBody>
                  <a:tcPr marL="28398" marR="2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Поиск спонсоров для оформления «Территории мудрой тишины»</a:t>
                      </a:r>
                    </a:p>
                  </a:txBody>
                  <a:tcPr marL="28398" marR="2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октябрь - декабрь</a:t>
                      </a:r>
                    </a:p>
                  </a:txBody>
                  <a:tcPr marL="28398" marR="2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ШУС «Школьная Планета»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Педагог-организатор</a:t>
                      </a:r>
                    </a:p>
                  </a:txBody>
                  <a:tcPr marL="28398" marR="2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8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7</a:t>
                      </a:r>
                    </a:p>
                  </a:txBody>
                  <a:tcPr marL="28398" marR="2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Конкурс рисунков и ДПИ для оформления «Территории мудрой тишины»</a:t>
                      </a:r>
                    </a:p>
                  </a:txBody>
                  <a:tcPr marL="28398" marR="2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декабрь</a:t>
                      </a:r>
                    </a:p>
                  </a:txBody>
                  <a:tcPr marL="28398" marR="2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ШУС «Школьная Планета»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Педагог-организатор</a:t>
                      </a:r>
                    </a:p>
                  </a:txBody>
                  <a:tcPr marL="28398" marR="2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8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8</a:t>
                      </a:r>
                    </a:p>
                  </a:txBody>
                  <a:tcPr marL="28398" marR="2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Открытие «Территории мудрой тишины»</a:t>
                      </a:r>
                    </a:p>
                  </a:txBody>
                  <a:tcPr marL="28398" marR="2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декабрь</a:t>
                      </a:r>
                    </a:p>
                  </a:txBody>
                  <a:tcPr marL="28398" marR="2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ШУС «Школьная Планета»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Calibri" pitchFamily="34" charset="0"/>
                        </a:rPr>
                        <a:t>Педагог-организатор</a:t>
                      </a:r>
                    </a:p>
                  </a:txBody>
                  <a:tcPr marL="28398" marR="2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530" name="Rectangle 2"/>
          <p:cNvSpPr>
            <a:spLocks noChangeArrowheads="1"/>
          </p:cNvSpPr>
          <p:nvPr/>
        </p:nvSpPr>
        <p:spPr bwMode="auto">
          <a:xfrm>
            <a:off x="3571875" y="714375"/>
            <a:ext cx="3643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18531" name="Rectangle 3"/>
          <p:cNvSpPr>
            <a:spLocks noChangeArrowheads="1"/>
          </p:cNvSpPr>
          <p:nvPr/>
        </p:nvSpPr>
        <p:spPr bwMode="auto">
          <a:xfrm>
            <a:off x="500063" y="5715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>
                <a:latin typeface="Times New Roman" pitchFamily="18" charset="0"/>
                <a:cs typeface="Times New Roman" pitchFamily="18" charset="0"/>
              </a:rPr>
              <a:t>«Школьная библиотека»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C:\Users\Началка\Desktop\s254314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440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4"/>
          <p:cNvSpPr txBox="1">
            <a:spLocks noChangeArrowheads="1"/>
          </p:cNvSpPr>
          <p:nvPr/>
        </p:nvSpPr>
        <p:spPr bwMode="auto">
          <a:xfrm>
            <a:off x="3571875" y="1143000"/>
            <a:ext cx="5357813" cy="3908425"/>
          </a:xfrm>
          <a:prstGeom prst="rect">
            <a:avLst/>
          </a:prstGeom>
          <a:solidFill>
            <a:srgbClr val="D7D5C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Monotype Corsiva" pitchFamily="66" charset="0"/>
              </a:rPr>
              <a:t>Ожидаемые результаты:</a:t>
            </a:r>
          </a:p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 школе появится зона для релаксации и чтения в тишине;</a:t>
            </a:r>
          </a:p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Посещение школьной библиотеки для учащихся школы изменит приоритеты чтения, как формы культурного досуга;</a:t>
            </a:r>
          </a:p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И дети, и взрослые приобретут дополнительные навыки работы с фондом;</a:t>
            </a:r>
          </a:p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Пополнится книжный фонд школьной библиотеки художественной литературой;</a:t>
            </a:r>
          </a:p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Повышение количества читателей-пользователей.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C:\Users\Началка\Desktop\shablon-knigi-prevyu-2.png"/>
          <p:cNvPicPr>
            <a:picLocks noChangeAspect="1" noChangeArrowheads="1"/>
          </p:cNvPicPr>
          <p:nvPr/>
        </p:nvPicPr>
        <p:blipFill>
          <a:blip r:embed="rId2"/>
          <a:srcRect b="417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1507" name="Rectangle 1"/>
          <p:cNvSpPr>
            <a:spLocks noChangeArrowheads="1"/>
          </p:cNvSpPr>
          <p:nvPr/>
        </p:nvSpPr>
        <p:spPr bwMode="auto">
          <a:xfrm>
            <a:off x="0" y="150018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>
                <a:latin typeface="Times New Roman" pitchFamily="18" charset="0"/>
                <a:cs typeface="Times New Roman" pitchFamily="18" charset="0"/>
              </a:rPr>
              <a:t>Экскурсия в мир библиотек. Посещение центральной библиотеки.</a:t>
            </a:r>
            <a:endParaRPr lang="ru-RU"/>
          </a:p>
        </p:txBody>
      </p:sp>
      <p:pic>
        <p:nvPicPr>
          <p:cNvPr id="21508" name="Picture 2" descr="DSCN548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060575"/>
            <a:ext cx="3168650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3" descr="DSCN548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1604" y="3786190"/>
            <a:ext cx="3455987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4" descr="DSCN550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2060575"/>
            <a:ext cx="3313112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5" descr="DSCN550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43570" y="3857628"/>
            <a:ext cx="3348037" cy="250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1273</Words>
  <Application>Microsoft Office PowerPoint</Application>
  <PresentationFormat>Экран (4:3)</PresentationFormat>
  <Paragraphs>219</Paragraphs>
  <Slides>18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Тема Office</vt:lpstr>
      <vt:lpstr>Диаграмма Microsoft Graph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Началка</dc:creator>
  <cp:lastModifiedBy>qwer</cp:lastModifiedBy>
  <cp:revision>48</cp:revision>
  <dcterms:created xsi:type="dcterms:W3CDTF">2017-01-30T09:27:02Z</dcterms:created>
  <dcterms:modified xsi:type="dcterms:W3CDTF">2017-02-23T19:48:26Z</dcterms:modified>
</cp:coreProperties>
</file>